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72" r:id="rId4"/>
    <p:sldId id="31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303" r:id="rId16"/>
    <p:sldId id="267" r:id="rId17"/>
    <p:sldId id="276" r:id="rId18"/>
    <p:sldId id="304" r:id="rId19"/>
    <p:sldId id="302" r:id="rId20"/>
    <p:sldId id="313" r:id="rId21"/>
    <p:sldId id="314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289" r:id="rId30"/>
    <p:sldId id="268" r:id="rId31"/>
    <p:sldId id="298" r:id="rId32"/>
    <p:sldId id="305" r:id="rId33"/>
    <p:sldId id="291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E5123C-AF81-D11F-1898-B33D29450210}" v="1808" dt="2021-05-07T01:04:09.060"/>
    <p1510:client id="{47EBD238-0D02-4955-9E59-B1B3B47BBC60}" v="879" dt="2021-05-07T00:38:39.108"/>
    <p1510:client id="{7F21AF0D-DE48-45B2-B97E-E552917E25C0}" v="1" dt="2021-05-07T14:33:52.675"/>
    <p1510:client id="{B8648078-AA96-7F4C-B80B-33C24F1E5C2F}" v="458" dt="2021-05-07T15:29:27.079"/>
    <p1510:client id="{F3744C25-9441-EF5E-A68C-85D89B265DE0}" v="4" dt="2021-05-06T22:28:47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/>
    <p:restoredTop sz="94726"/>
  </p:normalViewPr>
  <p:slideViewPr>
    <p:cSldViewPr snapToGrid="0" snapToObjects="1">
      <p:cViewPr>
        <p:scale>
          <a:sx n="120" d="100"/>
          <a:sy n="120" d="100"/>
        </p:scale>
        <p:origin x="13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6BA83-AC09-E241-B72C-A48FA854D8E9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513D9-DE85-E04F-B08C-99DC3ED6F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74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Andrew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Bryce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106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80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Colton</a:t>
            </a:r>
          </a:p>
          <a:p>
            <a:r>
              <a:rPr lang="en-US"/>
              <a:t>Limited documentation:</a:t>
            </a:r>
          </a:p>
          <a:p>
            <a:r>
              <a:rPr lang="en-US"/>
              <a:t>Looks extensive at first, but when diving deeper many intricacies are missing that would be overlooked initially.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59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2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58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29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34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35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8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170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4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  <a:p>
            <a:endParaRPr lang="en-US"/>
          </a:p>
          <a:p>
            <a:r>
              <a:rPr lang="en-US"/>
              <a:t>Strategic</a:t>
            </a:r>
          </a:p>
          <a:p>
            <a:r>
              <a:rPr lang="en-US"/>
              <a:t>Measurable</a:t>
            </a:r>
          </a:p>
          <a:p>
            <a:r>
              <a:rPr lang="en-US"/>
              <a:t>Attainable</a:t>
            </a:r>
          </a:p>
          <a:p>
            <a:r>
              <a:rPr lang="en-US"/>
              <a:t>Realistic</a:t>
            </a:r>
          </a:p>
          <a:p>
            <a:r>
              <a:rPr lang="en-US"/>
              <a:t>Timebound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9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83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74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13D9-DE85-E04F-B08C-99DC3ED6FC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Will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porium.com/media/catalog/product/cache/c687aa7517cf01e65c009f6943c2b1e9/n/a/nao-print_06_4.p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ncient-sentinel/UCCS-Social-Robotics" TargetMode="External"/><Relationship Id="rId4" Type="http://schemas.openxmlformats.org/officeDocument/2006/relationships/hyperlink" Target="https://www.eduporium.com/media/catalog/product/cache/c687aa7517cf01e65c009f6943c2b1e9/n/a/nao-print_03_4.p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4">
            <a:extLst>
              <a:ext uri="{FF2B5EF4-FFF2-40B4-BE49-F238E27FC236}">
                <a16:creationId xmlns:a16="http://schemas.microsoft.com/office/drawing/2014/main" id="{CB2A3247-D2BD-054D-AE95-FEC20931F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553200" cy="1752600"/>
          </a:xfrm>
        </p:spPr>
        <p:txBody>
          <a:bodyPr>
            <a:normAutofit fontScale="55000" lnSpcReduction="20000"/>
          </a:bodyPr>
          <a:lstStyle/>
          <a:p>
            <a:r>
              <a:rPr lang="en-US"/>
              <a:t>Andrew Nguyen, Bryce George, Colton Homuth, William Ross</a:t>
            </a:r>
          </a:p>
          <a:p>
            <a:endParaRPr lang="en-US"/>
          </a:p>
          <a:p>
            <a:r>
              <a:rPr lang="en-US"/>
              <a:t>Sponsor: Dr. Adham Atyabi</a:t>
            </a:r>
          </a:p>
          <a:p>
            <a:r>
              <a:rPr lang="en-US"/>
              <a:t>Faculty Sponsor: Mr. Bill Michael</a:t>
            </a:r>
          </a:p>
          <a:p>
            <a:endParaRPr lang="en-US"/>
          </a:p>
          <a:p>
            <a:r>
              <a:rPr lang="en-US"/>
              <a:t>May 7, 2021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F4B78E4-1E05-8348-909F-A98D34688888}"/>
              </a:ext>
            </a:extLst>
          </p:cNvPr>
          <p:cNvSpPr txBox="1">
            <a:spLocks/>
          </p:cNvSpPr>
          <p:nvPr/>
        </p:nvSpPr>
        <p:spPr>
          <a:xfrm>
            <a:off x="685800" y="1447801"/>
            <a:ext cx="7772400" cy="215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Social Interactivity Mentor for Youth with Autism using the NAO Robot (SIMYAN)</a:t>
            </a:r>
          </a:p>
          <a:p>
            <a:endParaRPr lang="en-US"/>
          </a:p>
          <a:p>
            <a:r>
              <a:rPr lang="en-US" b="1"/>
              <a:t>Final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E8BAE4-3B6C-2845-99B1-40564DD2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Table 4"/>
          <p:cNvGraphicFramePr/>
          <p:nvPr/>
        </p:nvGraphicFramePr>
        <p:xfrm>
          <a:off x="304800" y="1153241"/>
          <a:ext cx="8534396" cy="483108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5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Draw Object
(continued)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 startAt="6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Load necessary hand/arm motor control module(s)</a:t>
                      </a:r>
                    </a:p>
                    <a:p>
                      <a:pPr marL="342900" indent="-342900" algn="l">
                        <a:buSzPct val="100000"/>
                        <a:buAutoNum type="arabicPeriod" startAt="6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Locate object drawing instructions</a:t>
                      </a:r>
                    </a:p>
                    <a:p>
                      <a:pPr marL="342900" indent="-342900" algn="l">
                        <a:buSzPct val="100000"/>
                        <a:buAutoNum type="arabicPeriod" startAt="6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Execute drawing instructions to draw the object on the drawing surface</a:t>
                      </a:r>
                    </a:p>
                    <a:p>
                      <a:pPr marL="342900" indent="-342900" algn="l">
                        <a:buSzPct val="100000"/>
                        <a:buAutoNum type="arabicPeriod" startAt="6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Able to draw square</a:t>
                      </a:r>
                    </a:p>
                    <a:p>
                      <a:pPr marL="804672" lvl="2" indent="-347472" algn="l"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Four angles within +/- 1° of 90°</a:t>
                      </a:r>
                    </a:p>
                    <a:p>
                      <a:pPr marL="804672" lvl="2" indent="-347472" algn="l"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Four sides same length to within +/- 5mm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buSzPct val="100000"/>
                        <a:buAutoNum type="arabi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endParaRPr/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7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8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/>
          </a:p>
        </p:txBody>
      </p:sp>
      <p:graphicFrame>
        <p:nvGraphicFramePr>
          <p:cNvPr id="186" name="Table 4"/>
          <p:cNvGraphicFramePr/>
          <p:nvPr/>
        </p:nvGraphicFramePr>
        <p:xfrm>
          <a:off x="304800" y="1158239"/>
          <a:ext cx="8534396" cy="460756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5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Draw Object
(continued)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spcBef>
                          <a:spcPts val="1000"/>
                        </a:spcBef>
                        <a:buSzPct val="100000"/>
                        <a:buAutoNum type="arabicPeriod" startAt="10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Able to draw rectangle</a:t>
                      </a:r>
                    </a:p>
                    <a:p>
                      <a:pPr marL="804672" lvl="2" indent="-347472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Four angles within +/- 1° of 90°</a:t>
                      </a:r>
                    </a:p>
                    <a:p>
                      <a:pPr marL="804672" lvl="2" indent="-347472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Two sets of sides same length to within +/- 5mm</a:t>
                      </a:r>
                    </a:p>
                    <a:p>
                      <a:pPr marL="342900" indent="-342900" algn="l">
                        <a:spcBef>
                          <a:spcPts val="1000"/>
                        </a:spcBef>
                        <a:buSzPct val="100000"/>
                        <a:buAutoNum type="arabicPeriod" startAt="10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Able to draw circle</a:t>
                      </a:r>
                    </a:p>
                    <a:p>
                      <a:pPr marL="800100" lvl="1" indent="-342900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No segment of circumference varies by more than +/- 5% of radius length in distance from the center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 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9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12</a:t>
            </a:fld>
            <a:endParaRPr/>
          </a:p>
        </p:txBody>
      </p:sp>
      <p:graphicFrame>
        <p:nvGraphicFramePr>
          <p:cNvPr id="193" name="Table 4"/>
          <p:cNvGraphicFramePr/>
          <p:nvPr/>
        </p:nvGraphicFramePr>
        <p:xfrm>
          <a:off x="304800" y="1158239"/>
          <a:ext cx="8534396" cy="323088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5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Draw Object
(continued)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spcBef>
                          <a:spcPts val="1000"/>
                        </a:spcBef>
                        <a:buSzPct val="100000"/>
                        <a:buAutoNum type="arabicPeriod" startAt="13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Able to draw triangle</a:t>
                      </a:r>
                    </a:p>
                    <a:p>
                      <a:pPr marL="804672" lvl="2" indent="-347472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One angle +/-1° of 90°</a:t>
                      </a:r>
                    </a:p>
                    <a:p>
                      <a:pPr marL="804672" lvl="2" indent="-347472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Two angles +/-1° of 45°</a:t>
                      </a:r>
                    </a:p>
                    <a:p>
                      <a:pPr marL="804672" lvl="2" indent="-347472" algn="l">
                        <a:spcBef>
                          <a:spcPts val="1000"/>
                        </a:spcBef>
                        <a:buSzPct val="100000"/>
                        <a:buAutoNum type="alphaLcPeriod"/>
                        <a:defRPr sz="16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Length of sides adjacent to 90° angle are same length within +/- 5mm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 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9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13</a:t>
            </a:fld>
            <a:endParaRPr/>
          </a:p>
        </p:txBody>
      </p:sp>
      <p:graphicFrame>
        <p:nvGraphicFramePr>
          <p:cNvPr id="200" name="Table 4"/>
          <p:cNvGraphicFramePr/>
          <p:nvPr/>
        </p:nvGraphicFramePr>
        <p:xfrm>
          <a:off x="304800" y="1158239"/>
          <a:ext cx="8534396" cy="399288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6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Interact with Subject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Select an appropriate user interaction statement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Speak interaction statement to subject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Listen for verbal response to an interrogative statement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Evaluate response statement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Select or generate an interaction statement in &lt;= 3s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Evaluate a response statement in &lt;= 3s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20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/>
          </a:p>
        </p:txBody>
      </p:sp>
      <p:graphicFrame>
        <p:nvGraphicFramePr>
          <p:cNvPr id="207" name="Table 4"/>
          <p:cNvGraphicFramePr/>
          <p:nvPr>
            <p:extLst>
              <p:ext uri="{D42A27DB-BD31-4B8C-83A1-F6EECF244321}">
                <p14:modId xmlns:p14="http://schemas.microsoft.com/office/powerpoint/2010/main" val="2612394417"/>
              </p:ext>
            </p:extLst>
          </p:nvPr>
        </p:nvGraphicFramePr>
        <p:xfrm>
          <a:off x="304800" y="1158239"/>
          <a:ext cx="8534396" cy="439420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7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Complete Activity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Evaluate whether activity can be repeated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Ask whether to repeat activity or exit activity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and verbally acknowledge choice to repeat or exit the activity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Re-initialize activity module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Exit an</a:t>
                      </a:r>
                      <a:r>
                        <a:rPr lang="en-US"/>
                        <a:t>d</a:t>
                      </a:r>
                      <a:r>
                        <a:t> unload activity module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and acknowledge selections &lt;= 1s after heard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DF2EA-DA40-724B-8A77-BE6D586C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1419-E7F9-A94F-B34E-33359C50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A78F21-5219-4AED-9717-D400D90EE3F8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3F0D80-D2DE-4453-AC60-1A2362754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82694"/>
              </p:ext>
            </p:extLst>
          </p:nvPr>
        </p:nvGraphicFramePr>
        <p:xfrm>
          <a:off x="457200" y="1227458"/>
          <a:ext cx="8413415" cy="4579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6664">
                  <a:extLst>
                    <a:ext uri="{9D8B030D-6E8A-4147-A177-3AD203B41FA5}">
                      <a16:colId xmlns:a16="http://schemas.microsoft.com/office/drawing/2014/main" val="2426151461"/>
                    </a:ext>
                  </a:extLst>
                </a:gridCol>
                <a:gridCol w="6236751">
                  <a:extLst>
                    <a:ext uri="{9D8B030D-6E8A-4147-A177-3AD203B41FA5}">
                      <a16:colId xmlns:a16="http://schemas.microsoft.com/office/drawing/2014/main" val="60172421"/>
                    </a:ext>
                  </a:extLst>
                </a:gridCol>
              </a:tblGrid>
              <a:tr h="2091422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Coding Standards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0410" lvl="1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800"/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Python PEP 8 formatting style</a:t>
                      </a:r>
                      <a:endParaRPr lang="en-US" sz="1800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Use 4 spaces instead of tabs</a:t>
                      </a:r>
                      <a:endParaRPr lang="en-US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Comments</a:t>
                      </a:r>
                      <a:endParaRPr lang="en-US">
                        <a:effectLst/>
                      </a:endParaRPr>
                    </a:p>
                    <a:p>
                      <a:pPr marL="12001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Describe all functions and their parameters</a:t>
                      </a:r>
                      <a:endParaRPr lang="en-US">
                        <a:effectLst/>
                      </a:endParaRPr>
                    </a:p>
                    <a:p>
                      <a:pPr marL="12001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References/links to supporting documentation</a:t>
                      </a:r>
                      <a:endParaRPr lang="en-US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(Optional) Custom utilities should provide a command line or GUI interface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6879352"/>
                  </a:ext>
                </a:extLst>
              </a:tr>
              <a:tr h="1722596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Documentation Standards (GitHub)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0410" lvl="1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800"/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Committed to UCCS-Social-Robotics/docs</a:t>
                      </a:r>
                      <a:endParaRPr lang="en-US" sz="1800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Must include a Wiki page or markdown for each module</a:t>
                      </a:r>
                      <a:endParaRPr lang="en-US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Include author(s) GitHub username and date information at the top of documentation files and wiki pages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8140295"/>
                  </a:ext>
                </a:extLst>
              </a:tr>
              <a:tr h="765598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Safety Standards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40410" lvl="1" indent="-28321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800"/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Subscribe to IEC 60601 technical standards</a:t>
                      </a:r>
                      <a:endParaRPr lang="en-US" sz="1800">
                        <a:effectLst/>
                      </a:endParaRP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800" kern="1200">
                          <a:effectLst/>
                        </a:rPr>
                        <a:t>Covid-19 Safety Protocol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4561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9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 Overview</a:t>
            </a:r>
          </a:p>
        </p:txBody>
      </p:sp>
      <p:sp>
        <p:nvSpPr>
          <p:cNvPr id="21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defRPr sz="2772"/>
            </a:pPr>
            <a:r>
              <a:t>Team was able to fully integrate Jetson Nano GPU wirelessly</a:t>
            </a:r>
          </a:p>
          <a:p>
            <a:pPr marL="339470" indent="-339470" defTabSz="905255">
              <a:defRPr sz="2772"/>
            </a:pPr>
            <a:r>
              <a:t>Team was able to expand upon software architecture of NAO using Python and document/test these updates</a:t>
            </a:r>
          </a:p>
          <a:p>
            <a:pPr marL="339470" indent="-339470" defTabSz="905255">
              <a:defRPr sz="2772"/>
            </a:pPr>
            <a:r>
              <a:t>Team was able to create successful drawing activity with multiple shapes with fixed variables</a:t>
            </a:r>
          </a:p>
        </p:txBody>
      </p:sp>
      <p:sp>
        <p:nvSpPr>
          <p:cNvPr id="21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31B22-3317-674A-9363-63EED56F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01528" y="2701529"/>
            <a:ext cx="6172200" cy="769142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Solution Architecture</a:t>
            </a:r>
          </a:p>
        </p:txBody>
      </p:sp>
      <p:pic>
        <p:nvPicPr>
          <p:cNvPr id="14" name="Content Placeholder 1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77CBB0-4021-5344-AF79-DB7893EC3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57200"/>
            <a:ext cx="6553200" cy="5299432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32198EB-42D8-8844-B430-ABB71CAE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F2A83-2B83-C245-89D8-997B9F88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Impediments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96A3-8AC2-484C-AA24-FF3F1E92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Covid-19 pandemic caused many issues</a:t>
            </a:r>
          </a:p>
          <a:p>
            <a:pPr lvl="1"/>
            <a:r>
              <a:rPr lang="en-US" sz="2400"/>
              <a:t>Limited time with the robot early in the semester</a:t>
            </a:r>
          </a:p>
          <a:p>
            <a:r>
              <a:rPr lang="en-US" sz="2400"/>
              <a:t>NAO robot has very limited documentation</a:t>
            </a:r>
          </a:p>
          <a:p>
            <a:pPr lvl="1"/>
            <a:r>
              <a:rPr lang="en-US" sz="2400"/>
              <a:t>There is very little support for the NAO, so a lot of functionalities are either documented poorly or not at all.</a:t>
            </a:r>
          </a:p>
          <a:p>
            <a:pPr lvl="1"/>
            <a:r>
              <a:rPr lang="en-US" sz="2400"/>
              <a:t>Project turned from SDK development to R&amp;D</a:t>
            </a:r>
          </a:p>
          <a:p>
            <a:pPr lvl="2"/>
            <a:r>
              <a:rPr lang="en-US" sz="2000"/>
              <a:t>Much of our time was spent figuring out how to interface with NAO instead of extending existing capabilities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6E5F2-24DC-C741-BE13-B771D417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1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442E-041B-9842-9A66-D78BAAA8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Test Strategy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7AB9-AEF8-FF46-A909-694DCB38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677807" cy="37101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/>
              <a:t>Test inter-module connections in the code:</a:t>
            </a:r>
            <a:endParaRPr lang="en-US"/>
          </a:p>
          <a:p>
            <a:pPr lvl="1"/>
            <a:r>
              <a:rPr lang="en-US" b="1"/>
              <a:t>Speech Recognition to Drawing Module interaction</a:t>
            </a:r>
            <a:endParaRPr lang="en-US"/>
          </a:p>
          <a:p>
            <a:pPr lvl="2"/>
            <a:r>
              <a:rPr lang="en-US" i="0"/>
              <a:t>Object Selection</a:t>
            </a:r>
            <a:endParaRPr lang="en-US"/>
          </a:p>
          <a:p>
            <a:pPr lvl="2"/>
            <a:r>
              <a:rPr lang="en-US" i="0"/>
              <a:t>Social Interaction</a:t>
            </a:r>
            <a:endParaRPr lang="en-US"/>
          </a:p>
          <a:p>
            <a:pPr lvl="1"/>
            <a:r>
              <a:rPr lang="en-US" b="1"/>
              <a:t>Motor Control Module to Drawing Module Integration</a:t>
            </a:r>
            <a:endParaRPr lang="en-US"/>
          </a:p>
          <a:p>
            <a:pPr lvl="2"/>
            <a:r>
              <a:rPr lang="en-US" i="0"/>
              <a:t>Draw on Drawing Surface</a:t>
            </a:r>
            <a:endParaRPr lang="en-US"/>
          </a:p>
          <a:p>
            <a:pPr lvl="1"/>
            <a:endParaRPr lang="en-US">
              <a:cs typeface="Arial"/>
            </a:endParaRPr>
          </a:p>
          <a:p>
            <a:pPr marL="914400" lvl="2" indent="0">
              <a:buNone/>
            </a:pPr>
            <a:endParaRPr lang="en-US" i="0"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17951-49BE-D241-9988-50E3461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Recap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375953"/>
            <a:ext cx="8229600" cy="4800601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/>
              <a:t>Objective: </a:t>
            </a:r>
          </a:p>
          <a:p>
            <a:pPr marL="0" indent="0" fontAlgn="base">
              <a:buNone/>
            </a:pPr>
            <a:r>
              <a:rPr lang="en-US"/>
              <a:t>Create a framework for the NAO robot to support future implementation of ASD treatment/intervention activities designed by medical professionals and researchers.</a:t>
            </a:r>
          </a:p>
          <a:p>
            <a:pPr marL="0" indent="0" fontAlgn="base">
              <a:buNone/>
            </a:pPr>
            <a:endParaRPr lang="en-US"/>
          </a:p>
          <a:p>
            <a:pPr fontAlgn="base"/>
            <a:r>
              <a:rPr lang="en-US"/>
              <a:t>Core SDK</a:t>
            </a:r>
          </a:p>
          <a:p>
            <a:pPr lvl="1" fontAlgn="base"/>
            <a:r>
              <a:rPr lang="en-US"/>
              <a:t>Supports implementation of advanced social interactivity behaviors</a:t>
            </a:r>
          </a:p>
          <a:p>
            <a:pPr lvl="1" fontAlgn="base"/>
            <a:r>
              <a:rPr lang="en-US"/>
              <a:t>Framework for building interactive activities</a:t>
            </a:r>
          </a:p>
          <a:p>
            <a:pPr lvl="1" fontAlgn="base"/>
            <a:r>
              <a:rPr lang="en-US"/>
              <a:t>Orchestrates provided services</a:t>
            </a:r>
          </a:p>
          <a:p>
            <a:pPr lvl="1" fontAlgn="base"/>
            <a:r>
              <a:rPr lang="en-US"/>
              <a:t>Extensible, documented, and easy-to-use</a:t>
            </a:r>
          </a:p>
          <a:p>
            <a:pPr fontAlgn="base"/>
            <a:r>
              <a:rPr lang="en-US"/>
              <a:t>Drawing Demo</a:t>
            </a:r>
          </a:p>
          <a:p>
            <a:pPr lvl="1" fontAlgn="base"/>
            <a:r>
              <a:rPr lang="en-US"/>
              <a:t>A </a:t>
            </a:r>
            <a:r>
              <a:rPr lang="en-US" err="1"/>
              <a:t>PoC</a:t>
            </a:r>
            <a:r>
              <a:rPr lang="en-US"/>
              <a:t> activity</a:t>
            </a:r>
          </a:p>
          <a:p>
            <a:pPr lvl="1" fontAlgn="base"/>
            <a:r>
              <a:rPr lang="en-US"/>
              <a:t>Guides human subject through a drawing exercise</a:t>
            </a:r>
          </a:p>
          <a:p>
            <a:pPr lvl="1" fontAlgn="base"/>
            <a:r>
              <a:rPr lang="en-US"/>
              <a:t>Demonstrates a social interaction between the robot and the subject</a:t>
            </a:r>
          </a:p>
          <a:p>
            <a:pPr marL="0" indent="0" fontAlgn="base">
              <a:buNone/>
            </a:pPr>
            <a:endParaRPr lang="en-US" b="0" i="0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F1228A-5CD5-594C-9841-FB4C862A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442E-041B-9842-9A66-D78BAAA8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Test Strategy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7AB9-AEF8-FF46-A909-694DCB38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150772" cy="437455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/>
              <a:t>Results:</a:t>
            </a:r>
            <a:endParaRPr lang="en-US"/>
          </a:p>
          <a:p>
            <a:pPr lvl="1"/>
            <a:r>
              <a:rPr lang="en-US" b="1"/>
              <a:t>Speech Recognition to Drawing Module interaction</a:t>
            </a:r>
            <a:endParaRPr lang="en-US"/>
          </a:p>
          <a:p>
            <a:pPr lvl="2"/>
            <a:r>
              <a:rPr lang="en-US" i="0"/>
              <a:t>Recognize verbal commands to draw a picture</a:t>
            </a:r>
            <a:endParaRPr lang="en-US" i="0">
              <a:cs typeface="Arial"/>
            </a:endParaRPr>
          </a:p>
          <a:p>
            <a:pPr lvl="2"/>
            <a:r>
              <a:rPr lang="en-US" i="0">
                <a:cs typeface="Arial"/>
              </a:rPr>
              <a:t>Invoke speech events to draw a particular shape</a:t>
            </a:r>
          </a:p>
          <a:p>
            <a:pPr lvl="1"/>
            <a:r>
              <a:rPr lang="en-US" b="1"/>
              <a:t>Motor Control Module to Drawing Module Integration</a:t>
            </a:r>
            <a:endParaRPr lang="en-US"/>
          </a:p>
          <a:p>
            <a:pPr lvl="2"/>
            <a:r>
              <a:rPr lang="en-US" i="0"/>
              <a:t>Draw different types of shapes on the drawing surface</a:t>
            </a:r>
            <a:endParaRPr lang="en-US"/>
          </a:p>
          <a:p>
            <a:pPr lvl="3"/>
            <a:r>
              <a:rPr lang="en-US" i="0">
                <a:cs typeface="Arial"/>
              </a:rPr>
              <a:t>Circle, Triangle, Square, </a:t>
            </a:r>
            <a:r>
              <a:rPr lang="en-US">
                <a:cs typeface="Arial"/>
              </a:rPr>
              <a:t>House (Square + Triangle)</a:t>
            </a:r>
          </a:p>
          <a:p>
            <a:endParaRPr lang="en-US" i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17951-49BE-D241-9988-50E3461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442E-041B-9842-9A66-D78BAAA8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Incomplete/Remaining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7AB9-AEF8-FF46-A909-694DCB38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79" y="992103"/>
            <a:ext cx="8454821" cy="48137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sz="2400"/>
          </a:p>
          <a:p>
            <a:r>
              <a:rPr lang="en-US" sz="2400"/>
              <a:t>Incomplete Tests</a:t>
            </a:r>
            <a:br>
              <a:rPr lang="en-US" sz="2400"/>
            </a:br>
            <a:endParaRPr lang="en-US" sz="2400"/>
          </a:p>
          <a:p>
            <a:pPr lvl="1"/>
            <a:r>
              <a:rPr lang="en-US" sz="2400" b="1"/>
              <a:t>Did not test for expected interaction flow from invalid picture selection</a:t>
            </a:r>
            <a:endParaRPr lang="en-US" sz="2400">
              <a:cs typeface="Arial"/>
            </a:endParaRPr>
          </a:p>
          <a:p>
            <a:pPr lvl="2"/>
            <a:r>
              <a:rPr lang="en-US" b="1">
                <a:latin typeface="Arial Black"/>
              </a:rPr>
              <a:t>Not testable with revised speech service/events implementation</a:t>
            </a:r>
            <a:endParaRPr lang="en-US">
              <a:latin typeface="Arial Black"/>
              <a:cs typeface="Arial"/>
            </a:endParaRPr>
          </a:p>
          <a:p>
            <a:pPr marL="914400" lvl="2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 sz="2400" b="1"/>
              <a:t>Remaining Tests</a:t>
            </a:r>
            <a:endParaRPr lang="en-US" sz="2400" b="1">
              <a:latin typeface="Arial Black"/>
            </a:endParaRPr>
          </a:p>
          <a:p>
            <a:pPr lvl="1"/>
            <a:r>
              <a:rPr lang="en-US" sz="2400" b="1">
                <a:latin typeface="Arial Black"/>
              </a:rPr>
              <a:t>Testing Computer Vision component of checking drawing surface boundaries</a:t>
            </a:r>
            <a:endParaRPr lang="en-US" sz="2400" b="1" i="0">
              <a:latin typeface="Arial Black"/>
            </a:endParaRPr>
          </a:p>
          <a:p>
            <a:pPr lvl="1"/>
            <a:r>
              <a:rPr lang="en-US" sz="2400" b="1">
                <a:latin typeface="Arial Black"/>
              </a:rPr>
              <a:t>Unit testing of SDK</a:t>
            </a:r>
            <a:endParaRPr lang="en-US" sz="2400" b="1" i="0">
              <a:latin typeface="Arial Black"/>
            </a:endParaRPr>
          </a:p>
          <a:p>
            <a:pPr lvl="2"/>
            <a:r>
              <a:rPr lang="en-US" i="0" err="1">
                <a:latin typeface="Arial Black"/>
              </a:rPr>
              <a:t>PyTest</a:t>
            </a:r>
            <a:r>
              <a:rPr lang="en-US" i="0">
                <a:latin typeface="Arial Black"/>
              </a:rPr>
              <a:t> </a:t>
            </a:r>
            <a:endParaRPr lang="en-US" b="1" i="0">
              <a:latin typeface="Arial Black"/>
            </a:endParaRPr>
          </a:p>
          <a:p>
            <a:pPr lvl="1"/>
            <a:r>
              <a:rPr lang="en-US" sz="2400" b="1">
                <a:latin typeface="Arial Black"/>
              </a:rPr>
              <a:t>End-to-End Testing for error cases</a:t>
            </a:r>
            <a:endParaRPr lang="en-US" sz="2400" b="1" i="0">
              <a:latin typeface="Arial Blac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17951-49BE-D241-9988-50E3461B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6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6317BB-D0F5-0642-982F-DA08FEA84329}"/>
              </a:ext>
            </a:extLst>
          </p:cNvPr>
          <p:cNvSpPr txBox="1">
            <a:spLocks/>
          </p:cNvSpPr>
          <p:nvPr/>
        </p:nvSpPr>
        <p:spPr>
          <a:xfrm>
            <a:off x="769144" y="0"/>
            <a:ext cx="5098256" cy="6172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/>
              <a:t>PRIMARY</a:t>
            </a:r>
            <a:endParaRPr lang="en-US" sz="4000"/>
          </a:p>
          <a:p>
            <a:pPr fontAlgn="base"/>
            <a:r>
              <a:rPr lang="en-US"/>
              <a:t>Development of Core SDK</a:t>
            </a:r>
          </a:p>
          <a:p>
            <a:pPr lvl="1" fontAlgn="base"/>
            <a:r>
              <a:rPr lang="en-US"/>
              <a:t>Speech Recognition Support Service</a:t>
            </a:r>
          </a:p>
          <a:p>
            <a:pPr lvl="1" fontAlgn="base"/>
            <a:r>
              <a:rPr lang="en-US"/>
              <a:t>Motion Support Service</a:t>
            </a:r>
          </a:p>
          <a:p>
            <a:pPr lvl="1" fontAlgn="base"/>
            <a:r>
              <a:rPr lang="en-US"/>
              <a:t>Vision Support Service</a:t>
            </a:r>
          </a:p>
          <a:p>
            <a:pPr fontAlgn="base"/>
            <a:r>
              <a:rPr lang="en-US"/>
              <a:t>Development of Drawing Activity </a:t>
            </a:r>
            <a:r>
              <a:rPr lang="en-US" err="1"/>
              <a:t>PoC</a:t>
            </a:r>
            <a:endParaRPr lang="en-US"/>
          </a:p>
          <a:p>
            <a:pPr lvl="1" fontAlgn="base"/>
            <a:r>
              <a:rPr lang="en-US"/>
              <a:t>Marker Detection &amp; Collection</a:t>
            </a:r>
          </a:p>
          <a:p>
            <a:pPr lvl="1" fontAlgn="base"/>
            <a:r>
              <a:rPr lang="en-US"/>
              <a:t>Marker Handling</a:t>
            </a:r>
          </a:p>
          <a:p>
            <a:pPr lvl="1" fontAlgn="base"/>
            <a:r>
              <a:rPr lang="en-US"/>
              <a:t>Drawing Surface Detection</a:t>
            </a:r>
          </a:p>
          <a:p>
            <a:pPr lvl="1" fontAlgn="base"/>
            <a:r>
              <a:rPr lang="en-US"/>
              <a:t>Drawing Specification Generator + Loader</a:t>
            </a:r>
          </a:p>
          <a:p>
            <a:pPr fontAlgn="base"/>
            <a:r>
              <a:rPr lang="en-US"/>
              <a:t>Integrate Jetson Nano GPU with the NAO system</a:t>
            </a:r>
          </a:p>
          <a:p>
            <a:pPr fontAlgn="base"/>
            <a:r>
              <a:rPr lang="en-US"/>
              <a:t>Support Documentation</a:t>
            </a:r>
          </a:p>
          <a:p>
            <a:pPr lvl="1" fontAlgn="base"/>
            <a:r>
              <a:rPr lang="en-US"/>
              <a:t>qi/</a:t>
            </a:r>
            <a:r>
              <a:rPr lang="en-US" err="1"/>
              <a:t>NAOqi</a:t>
            </a:r>
            <a:r>
              <a:rPr lang="en-US"/>
              <a:t> Framework</a:t>
            </a:r>
          </a:p>
          <a:p>
            <a:pPr lvl="1" fontAlgn="base"/>
            <a:r>
              <a:rPr lang="en-US"/>
              <a:t>Jetson Nano Integration</a:t>
            </a:r>
          </a:p>
          <a:p>
            <a:pPr lvl="1" fontAlgn="base"/>
            <a:r>
              <a:rPr lang="en-US"/>
              <a:t>SIMYAN SDK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E5581-6906-9340-9009-4CDFAA1E76F1}"/>
              </a:ext>
            </a:extLst>
          </p:cNvPr>
          <p:cNvSpPr txBox="1">
            <a:spLocks/>
          </p:cNvSpPr>
          <p:nvPr/>
        </p:nvSpPr>
        <p:spPr>
          <a:xfrm rot="16200000">
            <a:off x="-2701528" y="2701529"/>
            <a:ext cx="6172200" cy="76914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Goals Overview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A33237-C22C-FE46-B166-59743B18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BA9F4A-1C2C-904F-8F6D-7A0EB6B25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0" y="0"/>
            <a:ext cx="3276600" cy="6172200"/>
          </a:xfr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lang="en-US" sz="2200" b="1"/>
              <a:t>STRETCH</a:t>
            </a:r>
          </a:p>
          <a:p>
            <a:r>
              <a:rPr lang="en-US" sz="2200" b="1"/>
              <a:t>Machine Learning</a:t>
            </a:r>
          </a:p>
          <a:p>
            <a:pPr lvl="1"/>
            <a:r>
              <a:rPr lang="en-US" sz="2200"/>
              <a:t>Computer Vision</a:t>
            </a:r>
          </a:p>
          <a:p>
            <a:pPr lvl="1"/>
            <a:r>
              <a:rPr lang="en-US" sz="2200"/>
              <a:t>Natural Language Processing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F326-8E13-074D-A725-7C2D157B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Development of Core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40A0-F7F9-3246-9B8D-2B0BEBDA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err="1"/>
              <a:t>SIMSpeech</a:t>
            </a:r>
            <a:r>
              <a:rPr lang="en-US"/>
              <a:t> Service Module</a:t>
            </a:r>
          </a:p>
          <a:p>
            <a:pPr lvl="1" fontAlgn="base"/>
            <a:r>
              <a:rPr lang="en-US"/>
              <a:t>Manages speech events</a:t>
            </a:r>
          </a:p>
          <a:p>
            <a:pPr lvl="1" fontAlgn="base"/>
            <a:r>
              <a:rPr lang="en-US"/>
              <a:t>Allows multiple simultaneous subscribers</a:t>
            </a:r>
          </a:p>
          <a:p>
            <a:pPr fontAlgn="base"/>
            <a:r>
              <a:rPr lang="en-US" err="1"/>
              <a:t>SIMMotion</a:t>
            </a:r>
            <a:r>
              <a:rPr lang="en-US"/>
              <a:t> Service Module</a:t>
            </a:r>
          </a:p>
          <a:p>
            <a:pPr lvl="1" fontAlgn="base"/>
            <a:r>
              <a:rPr lang="en-US"/>
              <a:t>Manages execution of motion sequences</a:t>
            </a:r>
          </a:p>
          <a:p>
            <a:pPr lvl="1" fontAlgn="base"/>
            <a:r>
              <a:rPr lang="en-US"/>
              <a:t>Provides simplifying abstractions for generating motion sequences</a:t>
            </a:r>
          </a:p>
          <a:p>
            <a:pPr fontAlgn="base"/>
            <a:r>
              <a:rPr lang="en-US" err="1"/>
              <a:t>SIMVision</a:t>
            </a:r>
            <a:endParaRPr lang="en-US"/>
          </a:p>
          <a:p>
            <a:pPr lvl="1" fontAlgn="base"/>
            <a:r>
              <a:rPr lang="en-US"/>
              <a:t>Allows the robot to detect a whiteboard and its boundaries</a:t>
            </a:r>
          </a:p>
          <a:p>
            <a:pPr fontAlgn="base"/>
            <a:r>
              <a:rPr lang="en-US" err="1"/>
              <a:t>simutils</a:t>
            </a:r>
            <a:r>
              <a:rPr lang="en-US"/>
              <a:t> Package</a:t>
            </a:r>
          </a:p>
          <a:p>
            <a:pPr lvl="1" fontAlgn="base"/>
            <a:r>
              <a:rPr lang="en-US"/>
              <a:t>Provides client-side support for utilizing SIMYAN services</a:t>
            </a:r>
          </a:p>
          <a:p>
            <a:pPr lvl="1" fontAlgn="base"/>
            <a:r>
              <a:rPr lang="en-US"/>
              <a:t>Provides utilities for managing frequent NAO operations more simply and concisely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E4373-AEFF-1B47-B5D6-601992C1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EE06-083A-6640-80A7-D9F62AAB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Development of Drawing Activity </a:t>
            </a:r>
            <a:r>
              <a:rPr lang="en-US" err="1"/>
              <a:t>PoC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6835F-6A7B-6D46-A56F-96F277D08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52" y="1282262"/>
            <a:ext cx="6239100" cy="4889937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/>
              <a:t>Marker Detection + Collection</a:t>
            </a:r>
          </a:p>
          <a:p>
            <a:pPr lvl="1" fontAlgn="base"/>
            <a:r>
              <a:rPr lang="en-US"/>
              <a:t>Insufficient time to implement</a:t>
            </a:r>
          </a:p>
          <a:p>
            <a:pPr lvl="1" fontAlgn="base"/>
            <a:r>
              <a:rPr lang="en-US"/>
              <a:t>Chose to focus on more generally useful capabilities</a:t>
            </a:r>
          </a:p>
          <a:p>
            <a:pPr fontAlgn="base"/>
            <a:r>
              <a:rPr lang="en-US"/>
              <a:t>Marker Handling</a:t>
            </a:r>
          </a:p>
          <a:p>
            <a:pPr lvl="1" fontAlgn="base"/>
            <a:r>
              <a:rPr lang="en-US"/>
              <a:t>Drawing demo exhibits NAO’s ability to handle a marker for drawing on a whiteboard</a:t>
            </a:r>
          </a:p>
          <a:p>
            <a:pPr fontAlgn="base"/>
            <a:r>
              <a:rPr lang="en-US"/>
              <a:t>Drawing Surface Detection</a:t>
            </a:r>
          </a:p>
          <a:p>
            <a:pPr lvl="1" fontAlgn="base"/>
            <a:r>
              <a:rPr lang="en-US"/>
              <a:t>Implemented the capability</a:t>
            </a:r>
          </a:p>
          <a:p>
            <a:pPr lvl="1" fontAlgn="base"/>
            <a:r>
              <a:rPr lang="en-US"/>
              <a:t>Insufficient time to work into the drawing demo</a:t>
            </a:r>
          </a:p>
          <a:p>
            <a:pPr fontAlgn="base"/>
            <a:r>
              <a:rPr lang="en-US"/>
              <a:t>Drawing Specification Generator + Loader</a:t>
            </a:r>
          </a:p>
          <a:p>
            <a:pPr lvl="1" fontAlgn="base"/>
            <a:r>
              <a:rPr lang="en-US"/>
              <a:t>Generator mostly complete - needs tuning of Hough transform parameters to achieve morphological closing</a:t>
            </a:r>
          </a:p>
          <a:p>
            <a:pPr lvl="1" fontAlgn="base"/>
            <a:r>
              <a:rPr lang="en-US"/>
              <a:t>Loader for absolute motion sequences implemented for drawing demo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6645A-1291-3E4D-835B-2F11E375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E70C2-F2A7-194D-8C1B-A65309DBD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52" y="1367713"/>
            <a:ext cx="2318948" cy="412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67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A04D-51BB-0442-87E7-5A680677F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 Jetson Nano with NAO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A805-31D3-AA44-A0D3-7FD237FF3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61" y="1495097"/>
            <a:ext cx="5271664" cy="4419600"/>
          </a:xfrm>
        </p:spPr>
        <p:txBody>
          <a:bodyPr>
            <a:normAutofit fontScale="62500" lnSpcReduction="20000"/>
          </a:bodyPr>
          <a:lstStyle/>
          <a:p>
            <a:pPr fontAlgn="base"/>
            <a:r>
              <a:rPr lang="en-US"/>
              <a:t>Jetson Nano setup</a:t>
            </a:r>
          </a:p>
          <a:p>
            <a:pPr lvl="1" fontAlgn="base"/>
            <a:r>
              <a:rPr lang="en-US"/>
              <a:t>OS install</a:t>
            </a:r>
          </a:p>
          <a:p>
            <a:pPr lvl="1" fontAlgn="base"/>
            <a:r>
              <a:rPr lang="en-US"/>
              <a:t>Wireless Access Point for NAO to connect to</a:t>
            </a:r>
          </a:p>
          <a:p>
            <a:pPr fontAlgn="base"/>
            <a:r>
              <a:rPr lang="en-US"/>
              <a:t>Jetson Nano running qi Framework</a:t>
            </a:r>
          </a:p>
          <a:p>
            <a:pPr lvl="1" fontAlgn="base"/>
            <a:r>
              <a:rPr lang="en-US"/>
              <a:t>Compiled following libraries from source</a:t>
            </a:r>
          </a:p>
          <a:p>
            <a:pPr lvl="2" fontAlgn="base"/>
            <a:r>
              <a:rPr lang="en-US" b="0" i="0" err="1"/>
              <a:t>libqi</a:t>
            </a:r>
            <a:endParaRPr lang="en-US" b="0" i="0"/>
          </a:p>
          <a:p>
            <a:pPr lvl="2" fontAlgn="base"/>
            <a:r>
              <a:rPr lang="en-US" b="0" i="0" err="1"/>
              <a:t>qilang</a:t>
            </a:r>
            <a:endParaRPr lang="en-US" b="0" i="0"/>
          </a:p>
          <a:p>
            <a:pPr lvl="2" fontAlgn="base"/>
            <a:r>
              <a:rPr lang="en-US" b="0" i="0" err="1"/>
              <a:t>almath</a:t>
            </a:r>
            <a:endParaRPr lang="en-US" b="0" i="0"/>
          </a:p>
          <a:p>
            <a:pPr lvl="1" fontAlgn="base"/>
            <a:r>
              <a:rPr lang="en-US"/>
              <a:t>All SIMYAN code can run entirely from the Nano</a:t>
            </a:r>
          </a:p>
          <a:p>
            <a:pPr lvl="2" fontAlgn="base"/>
            <a:r>
              <a:rPr lang="en-US" b="0" i="0"/>
              <a:t>Takes workload away from NAO’s CPU</a:t>
            </a:r>
          </a:p>
          <a:p>
            <a:pPr lvl="2" fontAlgn="base"/>
            <a:r>
              <a:rPr lang="en-US" b="0" i="0"/>
              <a:t>Can utilize Jetson Nano hardware for ML or CPU-intensive apps</a:t>
            </a:r>
          </a:p>
          <a:p>
            <a:pPr lvl="2" fontAlgn="base"/>
            <a:r>
              <a:rPr lang="en-US" b="0" i="0"/>
              <a:t>Much faster development turnaround - no need to deploy to robot</a:t>
            </a:r>
          </a:p>
          <a:p>
            <a:pPr lvl="1" fontAlgn="base"/>
            <a:r>
              <a:rPr lang="en-US"/>
              <a:t>Opportunity to add peripherals</a:t>
            </a:r>
          </a:p>
          <a:p>
            <a:pPr lvl="2" fontAlgn="base"/>
            <a:r>
              <a:rPr lang="en-US" b="0" i="0"/>
              <a:t>XBOX Kinect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6BFF-245C-0548-9355-A0F1E3213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A picture containing indoor, computer, keyboard, desk&#10;&#10;Description automatically generated">
            <a:extLst>
              <a:ext uri="{FF2B5EF4-FFF2-40B4-BE49-F238E27FC236}">
                <a16:creationId xmlns:a16="http://schemas.microsoft.com/office/drawing/2014/main" id="{5C052DDA-A766-C742-A2F9-EC3185C34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t="16858" b="23334"/>
          <a:stretch/>
        </p:blipFill>
        <p:spPr>
          <a:xfrm>
            <a:off x="5518664" y="1982513"/>
            <a:ext cx="3415136" cy="289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0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9AD9-277D-4243-BD72-496ACD7D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6A64-E420-D046-97B5-EFC84B522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US"/>
              <a:t>Thorough in-code and auxiliary documentation for SIMYAN SDK</a:t>
            </a:r>
          </a:p>
          <a:p>
            <a:pPr fontAlgn="base"/>
            <a:r>
              <a:rPr lang="en-US"/>
              <a:t>Valuable documentation for understanding and working with NAO</a:t>
            </a:r>
          </a:p>
          <a:p>
            <a:pPr lvl="1" fontAlgn="base"/>
            <a:r>
              <a:rPr lang="en-US"/>
              <a:t>qi &amp; </a:t>
            </a:r>
            <a:r>
              <a:rPr lang="en-US" err="1"/>
              <a:t>NAOqi</a:t>
            </a:r>
            <a:r>
              <a:rPr lang="en-US"/>
              <a:t> Framework(s)</a:t>
            </a:r>
          </a:p>
          <a:p>
            <a:pPr lvl="1" fontAlgn="base"/>
            <a:r>
              <a:rPr lang="en-US"/>
              <a:t>NAO API Summaries</a:t>
            </a:r>
          </a:p>
          <a:p>
            <a:pPr lvl="1" fontAlgn="base"/>
            <a:r>
              <a:rPr lang="en-US"/>
              <a:t>Tutorials</a:t>
            </a:r>
          </a:p>
          <a:p>
            <a:pPr lvl="2" fontAlgn="base"/>
            <a:r>
              <a:rPr lang="en-US" b="0" i="0"/>
              <a:t>Python SDK Installation on Windows, Linux, Mac</a:t>
            </a:r>
          </a:p>
          <a:p>
            <a:pPr lvl="2" fontAlgn="base"/>
            <a:r>
              <a:rPr lang="en-US" b="0" i="0"/>
              <a:t>Jetson Nano setup</a:t>
            </a:r>
          </a:p>
          <a:p>
            <a:pPr lvl="2" fontAlgn="base"/>
            <a:r>
              <a:rPr lang="en-US" b="0" i="0"/>
              <a:t>Utilities: </a:t>
            </a:r>
            <a:r>
              <a:rPr lang="en-US" b="0" i="0" err="1"/>
              <a:t>qibuild</a:t>
            </a:r>
            <a:r>
              <a:rPr lang="en-US" b="0" i="0"/>
              <a:t>, </a:t>
            </a:r>
            <a:r>
              <a:rPr lang="en-US" b="0" i="0" err="1"/>
              <a:t>qicli</a:t>
            </a:r>
            <a:r>
              <a:rPr lang="en-US" b="0" i="0"/>
              <a:t>, robot-</a:t>
            </a:r>
            <a:r>
              <a:rPr lang="en-US" b="0" i="0" err="1"/>
              <a:t>jumpstarter</a:t>
            </a:r>
            <a:r>
              <a:rPr lang="en-US" b="0" i="0"/>
              <a:t>, </a:t>
            </a:r>
            <a:r>
              <a:rPr lang="en-US" b="0" i="0" err="1"/>
              <a:t>studiotoolkit</a:t>
            </a:r>
            <a:endParaRPr lang="en-US" b="0" i="0"/>
          </a:p>
          <a:p>
            <a:pPr lvl="1" fontAlgn="base"/>
            <a:r>
              <a:rPr lang="en-US"/>
              <a:t>Tips and Tricks</a:t>
            </a:r>
          </a:p>
          <a:p>
            <a:pPr lvl="1" fontAlgn="base"/>
            <a:r>
              <a:rPr lang="en-US"/>
              <a:t>Code examples</a:t>
            </a:r>
          </a:p>
          <a:p>
            <a:pPr lvl="1" fontAlgn="base"/>
            <a:r>
              <a:rPr lang="en-US"/>
              <a:t>Resource Links</a:t>
            </a:r>
          </a:p>
          <a:p>
            <a:pPr lvl="1" fontAlgn="base"/>
            <a:r>
              <a:rPr lang="en-US"/>
              <a:t>Suggested Applications, Extensions, &amp; Future Work</a:t>
            </a:r>
          </a:p>
          <a:p>
            <a:pPr fontAlgn="base"/>
            <a:r>
              <a:rPr lang="en-US"/>
              <a:t>Easy-to-access GitHub Wiki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FEE1-1E4E-B24E-9AB4-FCCB29FC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08A1-4B2D-E648-8168-462BD1B0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7E59D-AA66-C145-9F8F-C3B805048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/>
              <a:t>Computer Vision</a:t>
            </a:r>
          </a:p>
          <a:p>
            <a:pPr lvl="1" fontAlgn="base"/>
            <a:r>
              <a:rPr lang="en-US"/>
              <a:t>Had hoped to integrate XBOX Kinect and incorporate CV utilities but ran out of time</a:t>
            </a:r>
          </a:p>
          <a:p>
            <a:pPr lvl="1" fontAlgn="base"/>
            <a:r>
              <a:rPr lang="en-US"/>
              <a:t>Utilizing OpenCV for Drawing Specification Generator</a:t>
            </a:r>
          </a:p>
          <a:p>
            <a:pPr fontAlgn="base"/>
            <a:r>
              <a:rPr lang="en-US"/>
              <a:t>Natural Language Processing</a:t>
            </a:r>
          </a:p>
          <a:p>
            <a:pPr lvl="1" fontAlgn="base"/>
            <a:r>
              <a:rPr lang="en-US"/>
              <a:t>Not able to implement due to impediments</a:t>
            </a:r>
          </a:p>
          <a:p>
            <a:pPr fontAlgn="base"/>
            <a:r>
              <a:rPr lang="en-US"/>
              <a:t>Future Opportunities</a:t>
            </a:r>
          </a:p>
          <a:p>
            <a:pPr lvl="1" fontAlgn="base"/>
            <a:r>
              <a:rPr lang="en-US"/>
              <a:t>Above capabilities would be fantastic opportunities to use or extend upon SIMYAN</a:t>
            </a:r>
          </a:p>
          <a:p>
            <a:pPr lvl="1" fontAlgn="base"/>
            <a:r>
              <a:rPr lang="en-US"/>
              <a:t>Overhead of developing such activities significantly reduced by using SIMYAN</a:t>
            </a:r>
          </a:p>
          <a:p>
            <a:pPr lvl="1" fontAlgn="base"/>
            <a:r>
              <a:rPr lang="en-US"/>
              <a:t>Jetson Nano provides excellent platform for hosting such applications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68236-19AC-494E-B01B-E9B52FE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7DF8-5875-124C-948F-699608F9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F56BA-357A-9D49-9D50-336D4C45E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8356" y="755469"/>
            <a:ext cx="3810000" cy="5256393"/>
          </a:xfrm>
        </p:spPr>
        <p:txBody>
          <a:bodyPr>
            <a:normAutofit fontScale="92500"/>
          </a:bodyPr>
          <a:lstStyle/>
          <a:p>
            <a:pPr fontAlgn="base"/>
            <a:r>
              <a:rPr lang="en-US">
                <a:latin typeface="+mn-lt"/>
              </a:rPr>
              <a:t>Frequently fell behind sprint schedule due to unforeseen impediments</a:t>
            </a:r>
          </a:p>
          <a:p>
            <a:pPr fontAlgn="base"/>
            <a:r>
              <a:rPr lang="en-US">
                <a:latin typeface="+mn-lt"/>
              </a:rPr>
              <a:t>Elements of Core SDK and Activity Development pushed back multiple times</a:t>
            </a:r>
          </a:p>
          <a:p>
            <a:pPr fontAlgn="base"/>
            <a:r>
              <a:rPr lang="en-US">
                <a:latin typeface="+mn-lt"/>
              </a:rPr>
              <a:t>Still able to adapt, be flexible, and deliver value because of sprint approach</a:t>
            </a:r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1EA59F-FB9B-2B4A-8466-F519F672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8" y="1500001"/>
            <a:ext cx="5160478" cy="37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FEC60-77D0-9141-BFE7-EAC05962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F5A5-D468-F542-9E1E-C0EA761C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F44F9-D3A9-9941-B390-DCA8B2B3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41960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/>
              <a:t>Frequent team meetings are key</a:t>
            </a:r>
          </a:p>
          <a:p>
            <a:pPr fontAlgn="base"/>
            <a:r>
              <a:rPr lang="en-US"/>
              <a:t>Remote collaboration is challenging</a:t>
            </a:r>
          </a:p>
          <a:p>
            <a:pPr lvl="1" fontAlgn="base"/>
            <a:r>
              <a:rPr lang="en-US"/>
              <a:t>Best when kept short and focused</a:t>
            </a:r>
          </a:p>
          <a:p>
            <a:pPr lvl="1" fontAlgn="base"/>
            <a:r>
              <a:rPr lang="en-US"/>
              <a:t>Work to ensure engagement</a:t>
            </a:r>
          </a:p>
          <a:p>
            <a:pPr lvl="1" fontAlgn="base"/>
            <a:r>
              <a:rPr lang="en-US"/>
              <a:t>Clarify frequently to confirm understanding</a:t>
            </a:r>
          </a:p>
          <a:p>
            <a:pPr fontAlgn="base"/>
            <a:r>
              <a:rPr lang="en-US"/>
              <a:t>When project risk increases unexpectedly, immediately begin evaluating the schedule to compensate</a:t>
            </a:r>
          </a:p>
          <a:p>
            <a:pPr fontAlgn="base"/>
            <a:r>
              <a:rPr lang="en-US"/>
              <a:t>Set personal and team SMART goals for every session</a:t>
            </a:r>
          </a:p>
          <a:p>
            <a:pPr marL="457200" lvl="1" indent="0">
              <a:buNone/>
            </a:pP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E5F70-ED6B-D44F-ACDB-3765491D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1143000"/>
          </a:xfrm>
        </p:spPr>
        <p:txBody>
          <a:bodyPr/>
          <a:lstStyle/>
          <a:p>
            <a:r>
              <a:rPr lang="en-US"/>
              <a:t>Presentation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/>
              <a:t>Problem Review</a:t>
            </a:r>
          </a:p>
          <a:p>
            <a:pPr fontAlgn="base"/>
            <a:r>
              <a:rPr lang="en-US"/>
              <a:t>Project Requirements</a:t>
            </a:r>
          </a:p>
          <a:p>
            <a:pPr fontAlgn="base"/>
            <a:r>
              <a:rPr lang="en-US"/>
              <a:t>Solution Overview</a:t>
            </a:r>
          </a:p>
          <a:p>
            <a:pPr fontAlgn="base"/>
            <a:r>
              <a:rPr lang="en-US"/>
              <a:t>Test Strategy &amp; Results</a:t>
            </a:r>
          </a:p>
          <a:p>
            <a:pPr fontAlgn="base"/>
            <a:r>
              <a:rPr lang="en-US"/>
              <a:t>Project Status</a:t>
            </a:r>
          </a:p>
          <a:p>
            <a:pPr lvl="1" fontAlgn="base"/>
            <a:r>
              <a:rPr lang="en-US"/>
              <a:t>Goals</a:t>
            </a:r>
          </a:p>
          <a:p>
            <a:pPr lvl="1" fontAlgn="base"/>
            <a:r>
              <a:rPr lang="en-US"/>
              <a:t>Schedule</a:t>
            </a:r>
          </a:p>
          <a:p>
            <a:pPr fontAlgn="base"/>
            <a:r>
              <a:rPr lang="en-US"/>
              <a:t>Budget</a:t>
            </a:r>
          </a:p>
          <a:p>
            <a:pPr fontAlgn="base"/>
            <a:r>
              <a:rPr lang="en-US"/>
              <a:t>Lessons Learned</a:t>
            </a:r>
          </a:p>
          <a:p>
            <a:pPr fontAlgn="base"/>
            <a:r>
              <a:rPr lang="en-US"/>
              <a:t>Conclusion</a:t>
            </a:r>
          </a:p>
        </p:txBody>
      </p:sp>
      <p:pic>
        <p:nvPicPr>
          <p:cNvPr id="4" name="Picture 3" descr="A picture containing toy, automaton&#10;&#10;Description automatically generated">
            <a:extLst>
              <a:ext uri="{FF2B5EF4-FFF2-40B4-BE49-F238E27FC236}">
                <a16:creationId xmlns:a16="http://schemas.microsoft.com/office/drawing/2014/main" id="{A32B7DBC-41B0-044B-A760-F3068920D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10581" b="2233"/>
          <a:stretch/>
        </p:blipFill>
        <p:spPr>
          <a:xfrm>
            <a:off x="5306440" y="762000"/>
            <a:ext cx="3581400" cy="5121792"/>
          </a:xfrm>
          <a:prstGeom prst="rect">
            <a:avLst/>
          </a:prstGeom>
          <a:effectLst>
            <a:reflection blurRad="6350" stA="42000" endPos="6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AC6B9-CDDD-FB46-98DC-2F0146848B17}"/>
              </a:ext>
            </a:extLst>
          </p:cNvPr>
          <p:cNvSpPr txBox="1"/>
          <p:nvPr/>
        </p:nvSpPr>
        <p:spPr>
          <a:xfrm rot="5400000">
            <a:off x="7294101" y="4322215"/>
            <a:ext cx="3401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>
                <a:solidFill>
                  <a:schemeClr val="bg1">
                    <a:lumMod val="85000"/>
                  </a:schemeClr>
                </a:solidFill>
                <a:latin typeface="DIN Alternate" panose="020B0500000000000000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https://www.eduporium.com/media/catalog/product/cache/c687aa7517cf01e65c009f6943c2b1e9/n/a/nao-print_06_4.png</a:t>
            </a:r>
            <a:r>
              <a:rPr lang="en-US" sz="500">
                <a:solidFill>
                  <a:schemeClr val="bg1">
                    <a:lumMod val="85000"/>
                  </a:schemeClr>
                </a:solidFill>
                <a:latin typeface="DIN Alternate" panose="020B0500000000000000" pitchFamily="34" charset="77"/>
              </a:rPr>
              <a:t> </a:t>
            </a:r>
          </a:p>
          <a:p>
            <a:endParaRPr lang="en-US" sz="5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2DDDB-A38F-844A-903B-84DC4B95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2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xfrm rot="16200000">
            <a:off x="-2728119" y="2720827"/>
            <a:ext cx="6172201" cy="715963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Budget</a:t>
            </a:r>
          </a:p>
        </p:txBody>
      </p:sp>
      <p:graphicFrame>
        <p:nvGraphicFramePr>
          <p:cNvPr id="219" name="Table 5"/>
          <p:cNvGraphicFramePr/>
          <p:nvPr>
            <p:extLst>
              <p:ext uri="{D42A27DB-BD31-4B8C-83A1-F6EECF244321}">
                <p14:modId xmlns:p14="http://schemas.microsoft.com/office/powerpoint/2010/main" val="661504479"/>
              </p:ext>
            </p:extLst>
          </p:nvPr>
        </p:nvGraphicFramePr>
        <p:xfrm>
          <a:off x="715962" y="-2"/>
          <a:ext cx="8428038" cy="6164910"/>
        </p:xfrm>
        <a:graphic>
          <a:graphicData uri="http://schemas.openxmlformats.org/drawingml/2006/table">
            <a:tbl>
              <a:tblPr firstRow="1" bandRow="1"/>
              <a:tblGrid>
                <a:gridCol w="2809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906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Item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Cost per Unit ($)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0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Jetson Nano GPU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0 
(borrowed from advisor Bill Michael)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37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Realtek RTL8187L Chipset 2000mW Wireless USB Wifi Adapter 54Mbps Card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24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Xbox Kinect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50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 Cord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7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Kinect Adapter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1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2000"/>
                        <a:t>22</a:t>
                      </a:r>
                      <a:endParaRPr sz="2000"/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Rubber Washers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2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/>
                        <a:t>2.50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b="1"/>
                        <a:t>Total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solidFill>
                      <a:srgbClr val="CFD7E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2000" b="1"/>
                        <a:t>105.50</a:t>
                      </a:r>
                      <a:endParaRPr sz="2000" b="1"/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solidFill>
                      <a:srgbClr val="CFD7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9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b="1"/>
                        <a:t>Allowance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 b="1"/>
                        <a:t>400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0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C2B6-C070-354A-87D4-2B064754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E2B44-8DD4-8644-A6A7-4AABA14E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/>
              <a:t>Our primary goal:</a:t>
            </a:r>
          </a:p>
          <a:p>
            <a:pPr lvl="1"/>
            <a:r>
              <a:rPr lang="en-US" sz="2400"/>
              <a:t>Deliver a solution that is extensible and will expand the existing vision, speech recognition, and motion capabilities of the NAO robot</a:t>
            </a:r>
          </a:p>
          <a:p>
            <a:r>
              <a:rPr lang="en-US" sz="2400"/>
              <a:t>Our secondary goal:</a:t>
            </a:r>
          </a:p>
          <a:p>
            <a:pPr lvl="1"/>
            <a:r>
              <a:rPr lang="en-US" sz="2400"/>
              <a:t>Use the SDK that we developed to enact a predefined drawing scenario</a:t>
            </a:r>
          </a:p>
          <a:p>
            <a:r>
              <a:rPr lang="en-US" sz="2400"/>
              <a:t>Objectives met:</a:t>
            </a:r>
          </a:p>
          <a:p>
            <a:pPr lvl="1"/>
            <a:r>
              <a:rPr lang="en-US" sz="2400"/>
              <a:t>We have met our original goals to create an SDK to expand original capabilities of NAO and use the SDK to enact a drawing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6C448-CBD3-0249-ACB7-BDE413E5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4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E794-6F7E-E747-8733-CFD5EB6E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ECEE-D543-984A-92BB-A89AEC539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Integrate computer vision components</a:t>
            </a:r>
          </a:p>
          <a:p>
            <a:pPr lvl="1"/>
            <a:r>
              <a:rPr lang="en-US" sz="2400"/>
              <a:t>Edge detection can be used to detect where to draw the edges of any object</a:t>
            </a:r>
          </a:p>
          <a:p>
            <a:pPr lvl="2"/>
            <a:r>
              <a:rPr lang="en-US" sz="2000"/>
              <a:t>Instruction generator based on edges</a:t>
            </a:r>
          </a:p>
          <a:p>
            <a:r>
              <a:rPr lang="en-US" sz="2400"/>
              <a:t>Integrate feed from Xbox Kinect</a:t>
            </a:r>
          </a:p>
          <a:p>
            <a:pPr lvl="1"/>
            <a:r>
              <a:rPr lang="en-US" sz="2400"/>
              <a:t>Use Xbox Kinect to get a higher quality view of what the NAO can see. </a:t>
            </a:r>
          </a:p>
          <a:p>
            <a:r>
              <a:rPr lang="en-US" sz="2400"/>
              <a:t>Using SIMYAN SDK in future efforts</a:t>
            </a:r>
          </a:p>
          <a:p>
            <a:pPr lvl="1"/>
            <a:r>
              <a:rPr lang="en-US" sz="2400"/>
              <a:t>Using SIMYAN vision, speech recognition, and motion modules to perform additional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92851-91B4-E545-B829-8F5C31E0B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8314-5E73-BD40-80F2-4FB80F23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1" y="4356593"/>
            <a:ext cx="6408683" cy="940621"/>
          </a:xfr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Any 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FF05E-32FA-854D-88B4-35E88888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 descr="A picture containing a NAO Social Robot&#10;&#10;Description automatically generated">
            <a:extLst>
              <a:ext uri="{FF2B5EF4-FFF2-40B4-BE49-F238E27FC236}">
                <a16:creationId xmlns:a16="http://schemas.microsoft.com/office/drawing/2014/main" id="{9568C0EC-7A0D-B24A-9AA2-DED001F88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2724" r="11620" b="6956"/>
          <a:stretch/>
        </p:blipFill>
        <p:spPr>
          <a:xfrm>
            <a:off x="5613058" y="685800"/>
            <a:ext cx="3149942" cy="4716517"/>
          </a:xfrm>
          <a:prstGeom prst="rect">
            <a:avLst/>
          </a:prstGeom>
          <a:effectLst>
            <a:reflection blurRad="6350" stA="42000" endPos="22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1F7B3-DE7D-4C41-A25B-62C5D80B9D40}"/>
              </a:ext>
            </a:extLst>
          </p:cNvPr>
          <p:cNvSpPr txBox="1"/>
          <p:nvPr/>
        </p:nvSpPr>
        <p:spPr>
          <a:xfrm rot="5400000">
            <a:off x="6363969" y="3100618"/>
            <a:ext cx="53446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>
                    <a:lumMod val="75000"/>
                  </a:schemeClr>
                </a:solidFill>
                <a:latin typeface="DIN Alternate" panose="020B0500000000000000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https://www.eduporium.com/media/catalog/product/cache/c687aa7517cf01e65c009f6943c2b1e9/n/a/nao-print_03_4.png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  <a:latin typeface="DIN Alternate" panose="020B0500000000000000" pitchFamily="34" charset="7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F13C0-216A-384C-9E22-EF0D09256707}"/>
              </a:ext>
            </a:extLst>
          </p:cNvPr>
          <p:cNvSpPr txBox="1"/>
          <p:nvPr/>
        </p:nvSpPr>
        <p:spPr>
          <a:xfrm>
            <a:off x="332402" y="362634"/>
            <a:ext cx="620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Code and Documentation available on GitHub: </a:t>
            </a:r>
            <a:r>
              <a:rPr lang="en-US" dirty="0">
                <a:hlinkClick r:id="rId5"/>
              </a:rPr>
              <a:t>https://github.com/ancient-sentinel/UCCS-Social-Robotics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 Review</a:t>
            </a:r>
          </a:p>
        </p:txBody>
      </p:sp>
      <p:sp>
        <p:nvSpPr>
          <p:cNvPr id="13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4" indent="-325754" defTabSz="868680">
              <a:defRPr sz="2660"/>
            </a:pPr>
            <a:r>
              <a:t>ASD can impair social development which is vital for success is today’s society</a:t>
            </a:r>
          </a:p>
          <a:p>
            <a:pPr marL="325754" indent="-325754" defTabSz="868680">
              <a:defRPr sz="2660"/>
            </a:pPr>
            <a:r>
              <a:t>Robotics can be used to help develop these skills in children with ASD</a:t>
            </a:r>
          </a:p>
          <a:p>
            <a:pPr marL="325754" indent="-325754" defTabSz="868680">
              <a:defRPr sz="2660"/>
            </a:pPr>
            <a:r>
              <a:t>NAO robot is designed for social interactivity</a:t>
            </a:r>
          </a:p>
          <a:p>
            <a:pPr marL="325754" indent="-325754" defTabSz="868680">
              <a:defRPr sz="2660"/>
            </a:pPr>
            <a:r>
              <a:t>Robot comes with good functionality but still requires further development</a:t>
            </a:r>
          </a:p>
        </p:txBody>
      </p:sp>
      <p:sp>
        <p:nvSpPr>
          <p:cNvPr id="13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Integrate Jetson Nano GPU wirelessly</a:t>
            </a:r>
          </a:p>
          <a:p>
            <a:r>
              <a:t>Integrate Kinect to Jetson Nano</a:t>
            </a:r>
          </a:p>
          <a:p>
            <a:r>
              <a:t>Create, Document and Test SIMYAN Framework</a:t>
            </a:r>
          </a:p>
          <a:p>
            <a:r>
              <a:t>Drawing Activity Proof of Concept</a:t>
            </a:r>
          </a:p>
          <a:p>
            <a:r>
              <a:t>Machine Learning for additional autonomy</a:t>
            </a:r>
          </a:p>
        </p:txBody>
      </p:sp>
      <p:sp>
        <p:nvSpPr>
          <p:cNvPr id="14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5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/>
          </a:p>
        </p:txBody>
      </p:sp>
      <p:graphicFrame>
        <p:nvGraphicFramePr>
          <p:cNvPr id="151" name="Table 4"/>
          <p:cNvGraphicFramePr/>
          <p:nvPr/>
        </p:nvGraphicFramePr>
        <p:xfrm>
          <a:off x="329608" y="1223326"/>
          <a:ext cx="8534396" cy="435102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1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Load Master Module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Allocate all necessary resources and load the Activities Master Module 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Detect subject within 5m of starting position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Performed on robot startup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Verbal notification  of completion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2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Initialize Activities Master Module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Verbally greet subject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Orient face to look at subject (+/- 5°)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Allocate/initialize all master level subroutines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Greet subject &lt; 1s after detection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5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7</a:t>
            </a:fld>
            <a:endParaRPr/>
          </a:p>
        </p:txBody>
      </p:sp>
      <p:graphicFrame>
        <p:nvGraphicFramePr>
          <p:cNvPr id="158" name="Table 4"/>
          <p:cNvGraphicFramePr/>
          <p:nvPr/>
        </p:nvGraphicFramePr>
        <p:xfrm>
          <a:off x="304800" y="1219200"/>
          <a:ext cx="8534396" cy="388620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3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Start Activity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Verbally explain operation instructions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valid verbal activity selections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Notify of invalid activity selections and re-prompt 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Discover all available activity modules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Load and initialize selected activity module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and acknowledge selections &lt;= 1s after heard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6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8</a:t>
            </a:fld>
            <a:endParaRPr/>
          </a:p>
        </p:txBody>
      </p:sp>
      <p:graphicFrame>
        <p:nvGraphicFramePr>
          <p:cNvPr id="165" name="Table 4"/>
          <p:cNvGraphicFramePr/>
          <p:nvPr/>
        </p:nvGraphicFramePr>
        <p:xfrm>
          <a:off x="304799" y="1219200"/>
          <a:ext cx="8534396" cy="361188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4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Select Object 
to Draw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Verbally explain drawing activity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Verbally list drawable objects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Prompt for object selection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object selection</a:t>
                      </a:r>
                    </a:p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Notify of invalid object selections and re-prompt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Verify and acknowledge selections &lt;= 1s after heard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>
            <a:spLocks noGrp="1"/>
          </p:cNvSpPr>
          <p:nvPr>
            <p:ph type="title"/>
          </p:nvPr>
        </p:nvSpPr>
        <p:spPr>
          <a:xfrm>
            <a:off x="339748" y="309588"/>
            <a:ext cx="8464499" cy="646063"/>
          </a:xfrm>
          <a:prstGeom prst="rect">
            <a:avLst/>
          </a:prstGeom>
          <a:solidFill>
            <a:srgbClr val="948A54"/>
          </a:solidFill>
        </p:spPr>
        <p:txBody>
          <a:bodyPr/>
          <a:lstStyle>
            <a:lvl1pPr>
              <a:defRPr sz="3600">
                <a:solidFill>
                  <a:srgbClr val="FFFFFF"/>
                </a:solidFill>
                <a:effectLst>
                  <a:outerShdw blurRad="50800" dist="38100" dir="8100000" rotWithShape="0">
                    <a:srgbClr val="000000">
                      <a:alpha val="40000"/>
                    </a:srgbClr>
                  </a:outerShdw>
                </a:effectLst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REQUIREMENTS SPECIFICATIONS</a:t>
            </a:r>
          </a:p>
        </p:txBody>
      </p:sp>
      <p:sp>
        <p:nvSpPr>
          <p:cNvPr id="171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489344" y="5857510"/>
            <a:ext cx="27365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9</a:t>
            </a:fld>
            <a:endParaRPr/>
          </a:p>
        </p:txBody>
      </p:sp>
      <p:graphicFrame>
        <p:nvGraphicFramePr>
          <p:cNvPr id="172" name="Table 4"/>
          <p:cNvGraphicFramePr/>
          <p:nvPr/>
        </p:nvGraphicFramePr>
        <p:xfrm>
          <a:off x="304800" y="1158239"/>
          <a:ext cx="8534396" cy="4414520"/>
        </p:xfrm>
        <a:graphic>
          <a:graphicData uri="http://schemas.openxmlformats.org/drawingml/2006/table">
            <a:tbl>
              <a:tblPr/>
              <a:tblGrid>
                <a:gridCol w="849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9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60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#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Use Case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Functional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Quality of Service Requirements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4000">
                          <a:solidFill>
                            <a:srgbClr val="948A54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5</a:t>
                      </a:r>
                    </a:p>
                  </a:txBody>
                  <a:tcPr marL="95250" marR="95250" marT="95250" marB="95250" anchor="ctr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rPr>
                        <a:t>Draw Object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Locate/detect drawing surface within 5m of position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Notify of no drawing surface found and prompt for next action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Detect drawing surface boundaries</a:t>
                      </a:r>
                    </a:p>
                    <a:p>
                      <a:pPr marL="347472" indent="-347472" algn="l"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Notify inaccessible drawing surface conditions and instruct how to position correctly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Detect drawing surface in &lt;= 3s</a:t>
                      </a:r>
                    </a:p>
                    <a:p>
                      <a:pPr marL="347472" indent="-347472" algn="l">
                        <a:spcBef>
                          <a:spcPts val="1000"/>
                        </a:spcBef>
                        <a:buSzPct val="100000"/>
                        <a:buAutoNum type="arabicPeriod"/>
                        <a:defRPr sz="1800">
                          <a:solidFill>
                            <a:srgbClr val="FFFFFF"/>
                          </a:solidFill>
                          <a:latin typeface="DIN Alternate Bold"/>
                          <a:ea typeface="DIN Alternate Bold"/>
                          <a:cs typeface="DIN Alternate Bold"/>
                          <a:sym typeface="DIN Alternate Bold"/>
                        </a:defRPr>
                      </a:pPr>
                      <a:r>
                        <a:t>Identify drawing surface boundaries in &lt;= 1s</a:t>
                      </a:r>
                    </a:p>
                  </a:txBody>
                  <a:tcPr marL="95250" marR="95250" marT="95250" marB="95250" horzOverflow="overflow">
                    <a:lnL w="12700">
                      <a:solidFill>
                        <a:srgbClr val="948A54"/>
                      </a:solidFill>
                    </a:lnL>
                    <a:lnR w="12700">
                      <a:solidFill>
                        <a:srgbClr val="948A54"/>
                      </a:solidFill>
                    </a:lnR>
                    <a:lnT w="12700">
                      <a:solidFill>
                        <a:srgbClr val="948A54"/>
                      </a:solidFill>
                    </a:lnT>
                    <a:lnB w="12700">
                      <a:solidFill>
                        <a:srgbClr val="948A54"/>
                      </a:solidFill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0</TotalTime>
  <Words>1948</Words>
  <Application>Microsoft Macintosh PowerPoint</Application>
  <PresentationFormat>On-screen Show (4:3)</PresentationFormat>
  <Paragraphs>452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DIN Alternate</vt:lpstr>
      <vt:lpstr>DIN Alternate Bold</vt:lpstr>
      <vt:lpstr>uccs-powerpoint-template-2014-cobranded</vt:lpstr>
      <vt:lpstr>PowerPoint Presentation</vt:lpstr>
      <vt:lpstr>Project Recap</vt:lpstr>
      <vt:lpstr>Presentation Overview</vt:lpstr>
      <vt:lpstr>Problem Review</vt:lpstr>
      <vt:lpstr>Requirements</vt:lpstr>
      <vt:lpstr>REQUIREMENTS SPECIFICATIONS</vt:lpstr>
      <vt:lpstr>REQUIREMENTS SPECIFICATIONS</vt:lpstr>
      <vt:lpstr>REQUIREMENTS SPECIFICATIONS</vt:lpstr>
      <vt:lpstr>REQUIREMENTS SPECIFICATIONS</vt:lpstr>
      <vt:lpstr>REQUIREMENTS SPECIFICATIONS</vt:lpstr>
      <vt:lpstr>REQUIREMENTS SPECIFICATIONS</vt:lpstr>
      <vt:lpstr>REQUIREMENTS SPECIFICATIONS</vt:lpstr>
      <vt:lpstr>REQUIREMENTS SPECIFICATIONS</vt:lpstr>
      <vt:lpstr>REQUIREMENTS SPECIFICATIONS</vt:lpstr>
      <vt:lpstr>Standards</vt:lpstr>
      <vt:lpstr>Solution Overview</vt:lpstr>
      <vt:lpstr>Solution Architecture</vt:lpstr>
      <vt:lpstr>Impediments</vt:lpstr>
      <vt:lpstr>Integration Test Strategy &amp; Results</vt:lpstr>
      <vt:lpstr>Integration Test Strategy &amp; Results</vt:lpstr>
      <vt:lpstr>Incomplete/Remaining Test</vt:lpstr>
      <vt:lpstr>PowerPoint Presentation</vt:lpstr>
      <vt:lpstr>Development of Core SDK</vt:lpstr>
      <vt:lpstr>Development of Drawing Activity PoC</vt:lpstr>
      <vt:lpstr>Integrate Jetson Nano with NAO</vt:lpstr>
      <vt:lpstr>Support Documentation</vt:lpstr>
      <vt:lpstr>Machine Learning</vt:lpstr>
      <vt:lpstr>Project Schedule</vt:lpstr>
      <vt:lpstr>Lessons Learned</vt:lpstr>
      <vt:lpstr>Budget</vt:lpstr>
      <vt:lpstr>Conclusion</vt:lpstr>
      <vt:lpstr>Future Opportunities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titan.sword.of.god@gmail.com</dc:creator>
  <cp:lastModifiedBy>Bryce George</cp:lastModifiedBy>
  <cp:revision>1</cp:revision>
  <dcterms:created xsi:type="dcterms:W3CDTF">2021-02-26T01:32:51Z</dcterms:created>
  <dcterms:modified xsi:type="dcterms:W3CDTF">2021-05-07T18:46:28Z</dcterms:modified>
</cp:coreProperties>
</file>